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0DDA-357C-54DE-DA83-A4452CBEE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3CB26-7143-39AE-7EAD-05038FA3F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55807-F721-8C86-0D97-6251C5B15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18A11-1C10-E5AA-4E4A-BC17C77A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164F1-43DB-2881-B522-EFEA9427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2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CC477-289D-99C7-D3F6-CF4A3EF32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C47A3-90D3-289D-1588-9C912022F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7E4B7-A155-518A-81D1-7665C7655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1D5B3-4563-6AA4-A1D2-DBBA69C10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2502D-016A-6CC2-953E-72BD30AF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2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8661B-C0F7-64EE-569A-95B1ABD04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30B5E-B450-AEDC-D533-76AA47FDA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3FCA4-42C5-9400-14A2-BB6A1401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4C33F-3256-E652-B9BE-C216FFB85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86603-FDCA-B5C4-B55E-008C8634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31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B29D-6C11-2FBB-E702-782FC45FD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A4681-B4AC-91F0-D500-90DC8D212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CD47F-299A-928C-F5E2-F49482CB6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CBE66-6E6F-4E08-7121-8199E35C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EF4E1-C175-ADD6-3E3F-67BDF8D4C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4A6F2-C2F0-2905-990E-528D2BEB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9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5B581-B755-D592-7A18-684C068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2201E-71EE-712A-9FEA-C705C3059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C7530-8086-7C05-3508-A26EC84C9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24D4F-C5E9-5FE4-2124-438956003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4BF40C-DFA3-1A3D-5DE2-29E5F2EBB5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DF3A84-3C24-2AC0-F590-6D7C946B4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8D6EB4-54E1-F756-0404-EE2E0166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6DB5CE-E7A1-FD69-7F9C-B88DAF4E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4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D2F5-5F33-212D-EE6A-46B4E961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E2783C-1D50-B4B6-65CD-0379373BB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C8338A-6A55-56DE-172D-AAAE31C85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5791C-5572-E048-2E4F-92FA4F513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6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F8D9C6-E7FE-8F1A-DA72-91A314A2D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8FC434-49BC-4223-43FB-3135FEA8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7861F-ECC1-A556-53D6-CF89B6CA4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1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09B3-D410-6151-20B5-86092D683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96C11-B9C9-1EC1-2C07-7ACA1107D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67A53-ADE6-A0BD-8BA9-68CC60EB2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79008-820D-EABE-5667-B097E8B0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B798C-E04C-E951-AF33-051974B49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E2BA6-1F28-F4E0-6A3A-2C8DF39A4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05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A459-67B7-0C0C-19F1-1B4DA0871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7E0EF9-C919-0BEA-B1B6-2372604AF9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B67A9-3B12-6C6A-F82A-ADDC12DAB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CF28B-0203-8058-D0E0-C7D193DA5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7958B-2929-13B2-DE0D-FED92585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91E5B-4F18-4AB5-EF9F-E0F6E20D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2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6D800-965D-1573-26FF-A7C6143E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D84B48-DE17-8145-92DE-6784737B5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B2C4F-B4AE-F4D7-9814-6D82986F0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02FFF-93FB-231B-AB47-3F2E596E2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7C85-776B-040B-6D87-57263AB4B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93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36F9E3-B081-E7EA-D482-6C4F365B7C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3A44B-8951-D73F-D175-DF8DE38B3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0DC2E-71B0-75F7-5AD4-3A4E7325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1DF20-88D7-5F83-3BEC-43E9110E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C14E7-08B5-7FA6-802F-AEBBAAE43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44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bar Headline and Cop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debar background">
            <a:extLst>
              <a:ext uri="{FF2B5EF4-FFF2-40B4-BE49-F238E27FC236}">
                <a16:creationId xmlns:a16="http://schemas.microsoft.com/office/drawing/2014/main" id="{5A7835A1-E476-5C43-B46C-B85D1C561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4197927" cy="6858000"/>
          </a:xfrm>
          <a:prstGeom prst="roundRect">
            <a:avLst>
              <a:gd name="adj" fmla="val 0"/>
            </a:avLst>
          </a:prstGeom>
          <a:solidFill>
            <a:srgbClr val="004E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Sidebar Title">
            <a:extLst>
              <a:ext uri="{FF2B5EF4-FFF2-40B4-BE49-F238E27FC236}">
                <a16:creationId xmlns:a16="http://schemas.microsoft.com/office/drawing/2014/main" id="{C758AA3A-6143-B012-91F2-8AABBEA8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20" y="194196"/>
            <a:ext cx="3629027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600">
                <a:solidFill>
                  <a:schemeClr val="bg1"/>
                </a:solidFill>
              </a:defRPr>
            </a:lvl1pPr>
          </a:lstStyle>
          <a:p>
            <a:pPr>
              <a:spcAft>
                <a:spcPts val="1000"/>
              </a:spcAft>
            </a:pPr>
            <a:r>
              <a:rPr lang="en-US" sz="2600" b="1">
                <a:solidFill>
                  <a:schemeClr val="bg1"/>
                </a:solidFill>
              </a:rPr>
              <a:t>Click to edit Master title style</a:t>
            </a:r>
            <a:endParaRPr lang="en-US" sz="2600" b="1" dirty="0">
              <a:solidFill>
                <a:schemeClr val="bg1"/>
              </a:solidFill>
            </a:endParaRPr>
          </a:p>
        </p:txBody>
      </p:sp>
      <p:cxnSp>
        <p:nvCxnSpPr>
          <p:cNvPr id="9" name="Sidebar line">
            <a:extLst>
              <a:ext uri="{FF2B5EF4-FFF2-40B4-BE49-F238E27FC236}">
                <a16:creationId xmlns:a16="http://schemas.microsoft.com/office/drawing/2014/main" id="{C012C173-1F85-0C20-31CA-9EEB1E6CFA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497603" y="1621891"/>
            <a:ext cx="0" cy="149237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idebar Text">
            <a:extLst>
              <a:ext uri="{FF2B5EF4-FFF2-40B4-BE49-F238E27FC236}">
                <a16:creationId xmlns:a16="http://schemas.microsoft.com/office/drawing/2014/main" id="{5878B49C-ED92-AE59-85FA-5C2FC0E052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648" y="1538048"/>
            <a:ext cx="2889500" cy="17749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 </a:t>
            </a: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A8A7E6D2-D529-A23B-9EEB-8D2C37591A9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83113" y="450850"/>
            <a:ext cx="7112000" cy="476250"/>
          </a:xfrm>
          <a:prstGeom prst="rect">
            <a:avLst/>
          </a:prstGeom>
        </p:spPr>
        <p:txBody>
          <a:bodyPr lIns="0" anchor="ctr" anchorCtr="0"/>
          <a:lstStyle>
            <a:lvl1pPr marL="91440" indent="0">
              <a:buFontTx/>
              <a:buNone/>
              <a:defRPr sz="2800" b="1"/>
            </a:lvl1pPr>
            <a:lvl2pPr marL="548640" indent="0">
              <a:buFontTx/>
              <a:buNone/>
              <a:defRPr sz="2800" b="1"/>
            </a:lvl2pPr>
            <a:lvl3pPr marL="1005840" indent="0">
              <a:buFontTx/>
              <a:buNone/>
              <a:defRPr sz="2800" b="1"/>
            </a:lvl3pPr>
            <a:lvl4pPr marL="1463040" indent="0">
              <a:buFontTx/>
              <a:buNone/>
              <a:defRPr sz="2800" b="1"/>
            </a:lvl4pPr>
            <a:lvl5pPr marL="1920240" indent="0">
              <a:buFontTx/>
              <a:buNone/>
              <a:defRPr sz="2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F47B95-8A71-378D-C7A2-0277EB340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3EF3F73-D8BE-1D4F-8F0C-03C5EC803F6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Subhead">
            <a:extLst>
              <a:ext uri="{FF2B5EF4-FFF2-40B4-BE49-F238E27FC236}">
                <a16:creationId xmlns:a16="http://schemas.microsoft.com/office/drawing/2014/main" id="{271B59BC-85BF-6CF2-DDC2-9A00AF58EF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2847" y="1058289"/>
            <a:ext cx="7111551" cy="7223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 </a:t>
            </a:r>
          </a:p>
        </p:txBody>
      </p:sp>
      <p:sp>
        <p:nvSpPr>
          <p:cNvPr id="19" name="Content">
            <a:extLst>
              <a:ext uri="{FF2B5EF4-FFF2-40B4-BE49-F238E27FC236}">
                <a16:creationId xmlns:a16="http://schemas.microsoft.com/office/drawing/2014/main" id="{2A078C54-26A2-83B7-47EA-1F3E2ABDA5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2846" y="1889938"/>
            <a:ext cx="7111551" cy="3914775"/>
          </a:xfrm>
          <a:prstGeom prst="rect">
            <a:avLst/>
          </a:prstGeom>
        </p:spPr>
        <p:txBody>
          <a:bodyPr>
            <a:noAutofit/>
          </a:bodyPr>
          <a:lstStyle>
            <a:lvl1pPr marL="137160" indent="-137160">
              <a:defRPr sz="1400"/>
            </a:lvl1pPr>
            <a:lvl2pPr marL="685800" indent="-137160">
              <a:buFont typeface="Courier New" panose="02070309020205020404" pitchFamily="49" charset="0"/>
              <a:buChar char="o"/>
              <a:defRPr sz="1400"/>
            </a:lvl2pPr>
            <a:lvl3pPr marL="1143000" indent="-137160">
              <a:defRPr sz="1400"/>
            </a:lvl3pPr>
            <a:lvl4pPr marL="1600200" indent="-137160">
              <a:buFont typeface="Wingdings" pitchFamily="2" charset="2"/>
              <a:buChar char="§"/>
              <a:defRPr sz="1400"/>
            </a:lvl4pPr>
            <a:lvl5pPr marL="2057400" indent="-137160"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text style 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DABC1-7174-9836-FD49-29740855D78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CDCC6C-03AF-7646-8EB2-FF95F1F640D1}" type="datetime1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EA699-9A79-4891-233C-BB3914DE7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8F6A29-BA07-F0A5-4643-FE3787063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AC2F2-FD57-2CA2-D44F-B2F658D79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52516-656D-746C-CFD6-23658DA01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376D29-977C-4D40-8739-F4A38266BBA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C7EB2-1264-F132-D046-886583FC0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85944-8900-4C44-C076-7F31BE086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FC3F7-ECE3-449C-A9AD-9C5E5DB46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8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ndard.com/individual/send-message-musc" TargetMode="External"/><Relationship Id="rId2" Type="http://schemas.openxmlformats.org/officeDocument/2006/relationships/hyperlink" Target="https://www.standard.com/individual/eoi/faq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MUSC@standard.com" TargetMode="External"/><Relationship Id="rId4" Type="http://schemas.openxmlformats.org/officeDocument/2006/relationships/hyperlink" Target="http://www.standard.com/eforms/1298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37401-58D5-FA44-D199-A8695CF2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submit EOI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B0424-B531-1432-A82C-E3C5BD81F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648" y="1538048"/>
            <a:ext cx="2889500" cy="4388190"/>
          </a:xfrm>
        </p:spPr>
        <p:txBody>
          <a:bodyPr/>
          <a:lstStyle/>
          <a:p>
            <a:r>
              <a:rPr lang="en-US" spc="-2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Before you begin, please have the following information available: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spc="-2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Amount of Additional or Dependent life coverage you are requesting.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spc="-2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not include the Basic Life amount paid by PBC.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spc="-2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If you don’t know the amounts, refer to your enrollment confirmation summary or your employer.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EE87B-9530-865E-4AA8-C37683E6D95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Submitting EOI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25B67-3828-A594-36E5-F16DBBCC2A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582847" y="5570316"/>
            <a:ext cx="7111550" cy="711843"/>
          </a:xfrm>
        </p:spPr>
        <p:txBody>
          <a:bodyPr/>
          <a:lstStyle/>
          <a:p>
            <a:pPr marL="0" marR="0" algn="l"/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If you have any questions about the application process, you may </a:t>
            </a:r>
            <a:r>
              <a:rPr lang="en-US" b="1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view the FAQ</a:t>
            </a:r>
            <a:r>
              <a:rPr lang="en-US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 </a:t>
            </a:r>
            <a:r>
              <a:rPr lang="en-US" b="1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contact The Standard</a:t>
            </a:r>
            <a:r>
              <a:rPr lang="en-US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 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For questions about your employer's benefits, please contact your benefits administrator (HR team).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6BE5FF-40C4-6586-DAEE-FD1D8FDE50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2847" y="1058289"/>
            <a:ext cx="7111551" cy="1812233"/>
          </a:xfrm>
        </p:spPr>
        <p:txBody>
          <a:bodyPr/>
          <a:lstStyle/>
          <a:p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Online</a:t>
            </a:r>
          </a:p>
          <a:p>
            <a:r>
              <a:rPr lang="en-US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quickest way to submit a medical history statement is to type the secure link below into your browser address bar (exactly </a:t>
            </a:r>
            <a:r>
              <a:rPr lang="en-US" b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 shown):  </a:t>
            </a:r>
            <a:r>
              <a:rPr lang="en-US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myeoi.standard.com/760741</a:t>
            </a:r>
          </a:p>
          <a:p>
            <a:r>
              <a:rPr lang="en-US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Follow the step-by-step interactive process. You will answer a series of questions about demographics, employment, and medical history, which automatically transfers the answers to a Medical History Statement. You can view, print, or save a copy for your records using Adobe® Reader®.  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FE647B-B80D-9838-90E2-C316E733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846" y="3001711"/>
            <a:ext cx="7111551" cy="1730424"/>
          </a:xfrm>
        </p:spPr>
        <p:txBody>
          <a:bodyPr/>
          <a:lstStyle/>
          <a:p>
            <a:pPr marL="0" marR="0" indent="0">
              <a:buNone/>
            </a:pP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Email, Mail &amp; Fax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If you prefer to complete a paper medical history statement, click on the link below or copy and paste the link into your browser address bar</a:t>
            </a:r>
            <a:r>
              <a:rPr lang="en-US" b="1" dirty="0">
                <a:effectLst/>
                <a:ea typeface="Calibri" panose="020F0502020204030204" pitchFamily="34" charset="0"/>
              </a:rPr>
              <a:t>:  </a:t>
            </a:r>
            <a:r>
              <a:rPr lang="en-US" b="1" dirty="0">
                <a:effectLst/>
                <a:ea typeface="Calibri" panose="020F0502020204030204" pitchFamily="34" charset="0"/>
                <a:hlinkClick r:id="rId4"/>
              </a:rPr>
              <a:t>www.standard.com/eforms/12985.pdf</a:t>
            </a:r>
            <a:r>
              <a:rPr lang="en-US" b="1" dirty="0">
                <a:effectLst/>
                <a:ea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sz="16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DDC2AA4-5616-45C3-2D30-4F85E604E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75374"/>
              </p:ext>
            </p:extLst>
          </p:nvPr>
        </p:nvGraphicFramePr>
        <p:xfrm>
          <a:off x="4941618" y="3959975"/>
          <a:ext cx="5937250" cy="15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8660">
                  <a:extLst>
                    <a:ext uri="{9D8B030D-6E8A-4147-A177-3AD203B41FA5}">
                      <a16:colId xmlns:a16="http://schemas.microsoft.com/office/drawing/2014/main" val="3048910223"/>
                    </a:ext>
                  </a:extLst>
                </a:gridCol>
                <a:gridCol w="1979295">
                  <a:extLst>
                    <a:ext uri="{9D8B030D-6E8A-4147-A177-3AD203B41FA5}">
                      <a16:colId xmlns:a16="http://schemas.microsoft.com/office/drawing/2014/main" val="91377296"/>
                    </a:ext>
                  </a:extLst>
                </a:gridCol>
                <a:gridCol w="1979295">
                  <a:extLst>
                    <a:ext uri="{9D8B030D-6E8A-4147-A177-3AD203B41FA5}">
                      <a16:colId xmlns:a16="http://schemas.microsoft.com/office/drawing/2014/main" val="30879381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14605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</a:rPr>
                        <a:t>EMAIL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4605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dirty="0">
                          <a:effectLst/>
                        </a:rPr>
                        <a:t>FAX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4605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</a:rPr>
                        <a:t>MAIL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6788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/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/>
                      <a:r>
                        <a:rPr lang="en-US" sz="1100" u="sng" dirty="0">
                          <a:effectLst/>
                          <a:hlinkClick r:id="rId5"/>
                        </a:rPr>
                        <a:t>MUSC@standard.com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4605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14605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dirty="0">
                          <a:effectLst/>
                        </a:rPr>
                        <a:t>971-321-5994 </a:t>
                      </a:r>
                    </a:p>
                    <a:p>
                      <a:pPr marL="0" marR="14605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b="1" dirty="0">
                          <a:effectLst/>
                        </a:rPr>
                        <a:t>or</a:t>
                      </a:r>
                    </a:p>
                    <a:p>
                      <a:pPr marL="0" marR="0" algn="ctr"/>
                      <a:r>
                        <a:rPr lang="en-US" sz="1100" dirty="0">
                          <a:effectLst/>
                        </a:rPr>
                        <a:t>971-321-5996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46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Standard Insurance Company</a:t>
                      </a:r>
                    </a:p>
                    <a:p>
                      <a:pPr marL="0" marR="146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Attn:  Medical Underwriting</a:t>
                      </a:r>
                    </a:p>
                    <a:p>
                      <a:pPr marL="0" marR="146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900 SW 5</a:t>
                      </a:r>
                      <a:r>
                        <a:rPr lang="en-US" sz="1100" baseline="30000" dirty="0">
                          <a:effectLst/>
                        </a:rPr>
                        <a:t>th</a:t>
                      </a:r>
                      <a:r>
                        <a:rPr lang="en-US" sz="1100" dirty="0">
                          <a:effectLst/>
                        </a:rPr>
                        <a:t> Avenue</a:t>
                      </a:r>
                    </a:p>
                    <a:p>
                      <a:pPr marL="0" marR="146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Portland, OR  97204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800-843-7979 phone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046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976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232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Courier New</vt:lpstr>
      <vt:lpstr>Times New Roman</vt:lpstr>
      <vt:lpstr>Wingdings</vt:lpstr>
      <vt:lpstr>Office Theme</vt:lpstr>
      <vt:lpstr>How to submit EOI</vt:lpstr>
    </vt:vector>
  </TitlesOfParts>
  <Company>Standard Insurance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submit EOI</dc:title>
  <dc:creator>Christine D'Angelo</dc:creator>
  <cp:lastModifiedBy>Magdala St Fleur</cp:lastModifiedBy>
  <cp:revision>4</cp:revision>
  <dcterms:created xsi:type="dcterms:W3CDTF">2024-12-30T19:13:47Z</dcterms:created>
  <dcterms:modified xsi:type="dcterms:W3CDTF">2024-12-30T21:05:20Z</dcterms:modified>
</cp:coreProperties>
</file>